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9" r:id="rId30"/>
    <p:sldId id="311" r:id="rId31"/>
    <p:sldId id="310" r:id="rId32"/>
    <p:sldId id="278" r:id="rId33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456" autoAdjust="0"/>
    <p:restoredTop sz="95463" autoAdjust="0"/>
  </p:normalViewPr>
  <p:slideViewPr>
    <p:cSldViewPr snapToGrid="0">
      <p:cViewPr varScale="1">
        <p:scale>
          <a:sx n="163" d="100"/>
          <a:sy n="163" d="100"/>
        </p:scale>
        <p:origin x="1592" y="10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160"/>
        <p:guide pos="2880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8425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8425" y="6513513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39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5100"/>
            <a:ext cx="39639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Spring 2018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</a:t>
            </a:r>
            <a:r>
              <a:rPr lang="en-US" smtClean="0"/>
              <a:t>CUDA, MapReduce</a:t>
            </a:r>
            <a:endParaRPr lang="en-US" smtClean="0"/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160 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TaihuLight (</a:t>
            </a:r>
            <a:r>
              <a:rPr lang="zh-CN" altLang="en-US"/>
              <a:t>神威 太湖之</a:t>
            </a:r>
            <a:r>
              <a:rPr lang="zh-CN" altLang="en-US" smtClean="0"/>
              <a:t>光</a:t>
            </a:r>
            <a:r>
              <a:rPr lang="en-US" altLang="zh-CN" smtClean="0"/>
              <a:t>) </a:t>
            </a:r>
            <a:r>
              <a:rPr lang="en-US" smtClean="0"/>
              <a:t>MPP.</a:t>
            </a:r>
          </a:p>
          <a:p>
            <a:pPr lvl="1"/>
            <a:r>
              <a:rPr lang="en-US" smtClean="0"/>
              <a:t>Runs at 93 PFLOPS, about 1M times faster than a desktop processor.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21434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processors,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20484" name="Picture 2" descr="http://education.mrsec.wisc.edu/SlideShow/images/computer/Moores_L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71" y="4240659"/>
            <a:ext cx="3791128" cy="261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Parallel computers today mainly based on three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40</a:t>
            </a:r>
            <a:r>
              <a:rPr lang="en-US" smtClean="0"/>
              <a:t>) </a:t>
            </a:r>
            <a:r>
              <a:rPr lang="en-US" smtClean="0"/>
              <a:t>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73071"/>
              </p:ext>
            </p:extLst>
          </p:nvPr>
        </p:nvGraphicFramePr>
        <p:xfrm>
          <a:off x="1555916" y="4921611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9" y="3156946"/>
            <a:ext cx="8545654" cy="171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</a:t>
            </a:r>
            <a:r>
              <a:rPr lang="en-US" smtClean="0"/>
              <a:t>world.</a:t>
            </a:r>
            <a:endParaRPr lang="en-US" smtClean="0"/>
          </a:p>
          <a:p>
            <a:pPr lvl="1"/>
            <a:r>
              <a:rPr lang="en-US" smtClean="0"/>
              <a:t>Speed measured in floating </a:t>
            </a:r>
            <a:r>
              <a:rPr lang="en-US" smtClean="0"/>
              <a:t>point operations </a:t>
            </a:r>
            <a:r>
              <a:rPr lang="en-US" smtClean="0"/>
              <a:t>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</a:t>
            </a:r>
            <a:r>
              <a:rPr lang="en-US" smtClean="0"/>
              <a:t>intensive, but </a:t>
            </a:r>
            <a:r>
              <a:rPr lang="en-US" smtClean="0"/>
              <a:t>doesn’t stress memory system.</a:t>
            </a:r>
          </a:p>
          <a:p>
            <a:pPr lvl="2"/>
            <a:r>
              <a:rPr lang="en-US" smtClean="0"/>
              <a:t>May not represent performance on real-world problems</a:t>
            </a:r>
            <a:r>
              <a:rPr lang="en-US" smtClean="0"/>
              <a:t>.</a:t>
            </a:r>
          </a:p>
          <a:p>
            <a:pPr marL="914400" lvl="2" indent="0">
              <a:buNone/>
            </a:pPr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~20 GFLOPS / core, and GPU achieves ~ </a:t>
            </a:r>
            <a:r>
              <a:rPr lang="en-US" smtClean="0"/>
              <a:t>10 </a:t>
            </a:r>
            <a:r>
              <a:rPr lang="en-US" smtClean="0"/>
              <a:t>TFLOPS / board.</a:t>
            </a:r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500 - Trends</a:t>
            </a:r>
          </a:p>
        </p:txBody>
      </p:sp>
      <p:pic>
        <p:nvPicPr>
          <p:cNvPr id="2050" name="Picture 2" descr="https://3s81si1s5ygj3mzby34dq6qf-wpengine.netdna-ssl.com/wp-content/uploads/2016/10/top500-nov-2016-performance-over-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0682"/>
            <a:ext cx="9179960" cy="35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417638"/>
            <a:ext cx="4403725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7638"/>
            <a:ext cx="18288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103438"/>
            <a:ext cx="18669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2859088"/>
            <a:ext cx="18002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530350"/>
            <a:ext cx="4656138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1530350"/>
            <a:ext cx="31337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789363"/>
            <a:ext cx="1443038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Administrivia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55000" cy="215757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600" smtClean="0">
                <a:solidFill>
                  <a:srgbClr val="1503FB"/>
                </a:solidFill>
              </a:rPr>
              <a:t>Instructor</a:t>
            </a:r>
            <a:r>
              <a:rPr lang="en-US" altLang="en-US" sz="2600" smtClean="0">
                <a:solidFill>
                  <a:srgbClr val="0070C0"/>
                </a:solidFill>
              </a:rPr>
              <a:t> 	</a:t>
            </a:r>
            <a:r>
              <a:rPr lang="en-US" altLang="en-US" sz="2600" smtClean="0"/>
              <a:t>Assoc Prof Rui FAN </a:t>
            </a:r>
            <a:r>
              <a:rPr lang="zh-CN" altLang="en-US" sz="2600" smtClean="0">
                <a:latin typeface="KaiTi" panose="02010609060101010101" pitchFamily="49" charset="-122"/>
                <a:ea typeface="KaiTi" panose="02010609060101010101" pitchFamily="49" charset="-122"/>
              </a:rPr>
              <a:t>范睿</a:t>
            </a:r>
            <a:endParaRPr lang="en-US" altLang="en-US" sz="260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en-US" sz="2600" smtClean="0">
                <a:solidFill>
                  <a:srgbClr val="1503FB"/>
                </a:solidFill>
              </a:rPr>
              <a:t>Research 	</a:t>
            </a:r>
            <a:r>
              <a:rPr lang="en-US" altLang="en-US" sz="2600" smtClean="0"/>
              <a:t>Parallel and distributed computing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Contact 	</a:t>
            </a:r>
            <a:r>
              <a:rPr lang="en-US" altLang="en-US" sz="2600" smtClean="0">
                <a:hlinkClick r:id="rId2"/>
              </a:rPr>
              <a:t>fanrui@shanghaitech.edu.cn</a:t>
            </a:r>
            <a:r>
              <a:rPr lang="en-US" altLang="en-US" sz="2600" smtClean="0"/>
              <a:t> (English please!)  			20685372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Office hours 	</a:t>
            </a:r>
            <a:r>
              <a:rPr lang="en-US" altLang="en-US" sz="2600" smtClean="0"/>
              <a:t>Wednesdays 4:30-6pm, SIST 1A-504E 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Recitation 	</a:t>
            </a:r>
            <a:r>
              <a:rPr lang="en-US" altLang="en-US" sz="2600" smtClean="0"/>
              <a:t>TBA  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Website</a:t>
            </a:r>
            <a:r>
              <a:rPr lang="en-US" altLang="en-US" sz="2600"/>
              <a:t> </a:t>
            </a:r>
            <a:r>
              <a:rPr lang="en-US" altLang="en-US" sz="2600" smtClean="0"/>
              <a:t>	Blackboard and Piazza</a:t>
            </a:r>
          </a:p>
          <a:p>
            <a:endParaRPr lang="en-US" altLang="en-US" sz="2600" smtClean="0"/>
          </a:p>
          <a:p>
            <a:endParaRPr lang="en-US" altLang="en-US" sz="2600">
              <a:solidFill>
                <a:srgbClr val="1503FB"/>
              </a:solidFill>
            </a:endParaRPr>
          </a:p>
          <a:p>
            <a:endParaRPr lang="en-US" altLang="en-US" sz="2600" smtClean="0">
              <a:solidFill>
                <a:srgbClr val="1503FB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42182"/>
              </p:ext>
            </p:extLst>
          </p:nvPr>
        </p:nvGraphicFramePr>
        <p:xfrm>
          <a:off x="754183" y="3654667"/>
          <a:ext cx="7819293" cy="282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43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376744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4704506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TA will discuss solutions during recitation.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697763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CUDA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 a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n assigned problem using CUDA.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15 minute presentation during first lecture of week 12.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Submit report after presentation.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1111854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Independent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project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15% each </a:t>
                      </a:r>
                    </a:p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Teams of 2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 an interesting problem of your choice using any parallel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programming language.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problem by week 9.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15 minute presentation during last lecture.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Submit report after presentation.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Midterm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During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lecture time on May 3 (week 10).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3790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0613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does compute-intensive operations on structured dense matrices.</a:t>
            </a:r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pPr lvl="1"/>
            <a:r>
              <a:rPr lang="en-US" altLang="en-US" sz="2000" smtClean="0"/>
              <a:t>Uniform control flow, predictable and coalesced memory accesses.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performance measures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70776"/>
              </p:ext>
            </p:extLst>
          </p:nvPr>
        </p:nvGraphicFramePr>
        <p:xfrm>
          <a:off x="457200" y="1416423"/>
          <a:ext cx="8304305" cy="5103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281">
                  <a:extLst>
                    <a:ext uri="{9D8B030D-6E8A-4147-A177-3AD203B41FA5}">
                      <a16:colId xmlns:a16="http://schemas.microsoft.com/office/drawing/2014/main" val="1330383987"/>
                    </a:ext>
                  </a:extLst>
                </a:gridCol>
                <a:gridCol w="1650379">
                  <a:extLst>
                    <a:ext uri="{9D8B030D-6E8A-4147-A177-3AD203B41FA5}">
                      <a16:colId xmlns:a16="http://schemas.microsoft.com/office/drawing/2014/main" val="2888599299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2746623411"/>
                    </a:ext>
                  </a:extLst>
                </a:gridCol>
                <a:gridCol w="1260699">
                  <a:extLst>
                    <a:ext uri="{9D8B030D-6E8A-4147-A177-3AD203B41FA5}">
                      <a16:colId xmlns:a16="http://schemas.microsoft.com/office/drawing/2014/main" val="135494172"/>
                    </a:ext>
                  </a:extLst>
                </a:gridCol>
                <a:gridCol w="1527006">
                  <a:extLst>
                    <a:ext uri="{9D8B030D-6E8A-4147-A177-3AD203B41FA5}">
                      <a16:colId xmlns:a16="http://schemas.microsoft.com/office/drawing/2014/main" val="3275007720"/>
                    </a:ext>
                  </a:extLst>
                </a:gridCol>
                <a:gridCol w="771282">
                  <a:extLst>
                    <a:ext uri="{9D8B030D-6E8A-4147-A177-3AD203B41FA5}">
                      <a16:colId xmlns:a16="http://schemas.microsoft.com/office/drawing/2014/main" val="2027004240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3251499407"/>
                    </a:ext>
                  </a:extLst>
                </a:gridCol>
              </a:tblGrid>
              <a:tr h="598712">
                <a:tc>
                  <a:txBody>
                    <a:bodyPr/>
                    <a:lstStyle/>
                    <a:p>
                      <a:r>
                        <a:rPr lang="en-US" sz="1600" smtClean="0"/>
                        <a:t>Rank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Computer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Cores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HPL Rmax 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</a:t>
                      </a:r>
                    </a:p>
                    <a:p>
                      <a:r>
                        <a:rPr lang="en-US" sz="1600" smtClean="0"/>
                        <a:t>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 / HPL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Graph500</a:t>
                      </a:r>
                      <a:r>
                        <a:rPr lang="en-US" sz="1600" baseline="0" smtClean="0"/>
                        <a:t> </a:t>
                      </a:r>
                    </a:p>
                    <a:p>
                      <a:r>
                        <a:rPr lang="en-US" sz="1600" baseline="0" smtClean="0"/>
                        <a:t>(TTEPS)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315057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Sunway</a:t>
                      </a:r>
                      <a:r>
                        <a:rPr lang="en-US" sz="1400" baseline="0" smtClean="0"/>
                        <a:t> TaihuLight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10,649,600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93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0.371 (3)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0.4%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23.8 (2)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2294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NUDT Tianhe-2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3,120,000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33.9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0.588 (1)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1.7%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2.1 (8)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99601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Titan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560,640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0.322 (5)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1.8%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74198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Sequoia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1,572,864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0.330 (4)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23.7 (3)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60282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Cori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622,336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02313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Oakforest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556,104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13.6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55852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K computer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705,024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10.5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0.554 (2)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38.6 (1)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15636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Piz Daint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206,720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9.8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9481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Mira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786,432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0.167 (7)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14.9 (4)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57587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Trinity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301,056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0.183</a:t>
                      </a:r>
                      <a:r>
                        <a:rPr lang="en-US" sz="1400" baseline="0" smtClean="0"/>
                        <a:t> (6)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1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356100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are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2012</a:t>
            </a:r>
            <a:r>
              <a:rPr lang="en-US" sz="2000"/>
              <a:t>.</a:t>
            </a:r>
            <a:endParaRPr lang="en-US" sz="2000" smtClean="0"/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0" descr="A Hands-on Approa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4343400"/>
            <a:ext cx="19304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Big data analytics.</a:t>
            </a:r>
          </a:p>
          <a:p>
            <a:r>
              <a:rPr lang="en-US" altLang="en-US" sz="2200"/>
              <a:t>Simulating financial and social behaviors</a:t>
            </a:r>
            <a:r>
              <a:rPr lang="en-US" altLang="en-US" sz="2200" smtClean="0"/>
              <a:t>.</a:t>
            </a:r>
          </a:p>
          <a:p>
            <a:r>
              <a:rPr lang="en-US" altLang="en-US" sz="2200" smtClean="0"/>
              <a:t>Machine learning for classification, reasoning.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be related, and have to done in some order.</a:t>
            </a:r>
          </a:p>
          <a:p>
            <a:pPr lvl="1"/>
            <a:r>
              <a:rPr lang="en-US" smtClean="0"/>
              <a:t>Tasks may interfere with each other.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to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45413</TotalTime>
  <Words>1533</Words>
  <Application>Microsoft Office PowerPoint</Application>
  <PresentationFormat>On-screen Show (4:3)</PresentationFormat>
  <Paragraphs>285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KaiTi</vt:lpstr>
      <vt:lpstr>Arial</vt:lpstr>
      <vt:lpstr>Arial Black</vt:lpstr>
      <vt:lpstr>Symbol</vt:lpstr>
      <vt:lpstr>Times New Roman</vt:lpstr>
      <vt:lpstr>Wingdings</vt:lpstr>
      <vt:lpstr>Pixel</vt:lpstr>
      <vt:lpstr>Introduction</vt:lpstr>
      <vt:lpstr>Administrivia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500 - Trends</vt:lpstr>
      <vt:lpstr>Top 500 – Architecture</vt:lpstr>
      <vt:lpstr>Top 500 – Interconnect </vt:lpstr>
      <vt:lpstr>Top 500 – Applications</vt:lpstr>
      <vt:lpstr>Other performance measures</vt:lpstr>
      <vt:lpstr>Other performance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3320</cp:revision>
  <cp:lastPrinted>2016-08-07T15:32:22Z</cp:lastPrinted>
  <dcterms:created xsi:type="dcterms:W3CDTF">2004-01-06T19:40:29Z</dcterms:created>
  <dcterms:modified xsi:type="dcterms:W3CDTF">2018-02-27T04:06:29Z</dcterms:modified>
</cp:coreProperties>
</file>